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71" r:id="rId7"/>
    <p:sldId id="261" r:id="rId8"/>
    <p:sldId id="263" r:id="rId9"/>
    <p:sldId id="262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A3219-230F-4CD9-B6AD-F868AAEF2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1D03B0-FA12-4F60-8525-42A1401FA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40527-F8C7-4B56-AE4C-AC05042D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6FA9F-C555-4B10-BFBA-77475385D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A007B-9B6D-460B-A08F-9E86418A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1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45CD-D8EB-4471-96ED-8BBC7536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943CA-DA7F-46DF-96B7-6C86F522D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03E7A-D553-40E8-AA11-71B85219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EA23E-6A63-4B2D-8101-F100AC62C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E6F85-6AE7-48BC-99F8-685920C9B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16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9B98-7FA1-4667-A96F-C75AE25D3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A1792-DC6B-489F-A2A1-21BED0B6A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5FDF3-5B3F-40FE-873C-B7FBF0B4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EC8BD-011A-4937-A46E-3EAB2725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C5275-DF11-4E5C-8FBC-87039A5F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9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0639-287E-42B7-B7F6-C56A4E75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63677-F669-4EE5-B607-4983BC9C6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5DF6C-3A46-4A32-B895-54511913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16BFF-B5FC-4F95-8376-53760B17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E708F-FC00-43F9-8397-00B1E819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319CA-68E8-4C3A-B26B-2D6098A32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6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B0640-FEBE-44E5-8FFD-2F256B60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0E7D9-F3C5-41C1-8541-7FBCA7491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00BE3-B587-4C3D-A457-F1F4128DB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629F1D-C0C0-463C-BE8F-28424D4B7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13CEB-64BD-491F-B1AC-06C411058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353513-D2AD-472B-9C9D-974B68A06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34706-CE43-4887-8619-EEBB4AF44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77413-9874-42EC-AB46-F652B55FA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55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D10E-D532-41A1-9C3C-A661228C3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38281A-7CEA-4697-82F3-F1023894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12AA3-307E-477F-957B-ECEA08A3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0E477-1C9F-43E8-97F5-36B11AE48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8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789B06-878A-4B68-9912-DE455A37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72FB05-3A3C-43AA-89A7-1B1335C89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4901D-BB0A-4F0B-A957-9AD9FE501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8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966E-1A4E-43F6-97CB-87DFCB32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BA26A-C736-4535-8130-7D129B4DA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F3618-928D-4BE7-90F5-7BE9B2928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08CB6-E6FF-4531-A128-97DA4558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C87F0-0EB6-4BB5-8BE9-702E2B11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B3B59-7C4B-430F-A925-D0CB5345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37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2A47-84CC-44D7-8059-E0686A28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E12B02-D0BF-48D7-9FED-32927DCFF7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F49AB-10E6-4877-970D-9BE99DBA7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F5B8E-D859-4B23-95E5-5DD8E039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2585F-8A16-4141-8BA0-B89EA735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15EBA-FD17-4FF1-A038-7E846CBC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2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6E334-1713-417E-B97F-280695E1C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2CDDC-D442-42F7-A886-0986D0499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8C6DD-4179-4D70-A16C-F4DEC296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F6F16-B783-408B-8520-50181A61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CFB21-F068-43F4-A33E-B573B7F5F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7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8E933-DE7B-4030-884D-0597FC111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7D9D9-7A8C-465F-ADD7-722199E1B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5C11D-0469-49BA-B2CB-64E6D1EE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5C8B0-3858-4EC7-9F5F-4B16D4B3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C41EA-C9D9-456F-8390-97748175A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86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0925FA-3E46-4EC0-A9E6-96DD987C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EA6A2-C9F4-4BDE-8E97-152FC705B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3B145-75A1-4D42-B9AE-293C7D48B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589D7-F745-4BDA-BBE1-2C3AF5F747EB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3B5E-09CB-40C2-83D6-3B41F76AA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C17DE-28CE-4963-AB4B-9150CD65A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05611-A8F0-4988-9CE3-3A371B524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0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FF82-0F9C-46F7-A814-022636FDE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900" b="1" dirty="0">
                <a:latin typeface="Twinkl" pitchFamily="2" charset="0"/>
              </a:rPr>
              <a:t>The Story of DNA </a:t>
            </a:r>
            <a:br>
              <a:rPr lang="en-GB" b="1" dirty="0">
                <a:latin typeface="Twinkl" pitchFamily="2" charset="0"/>
              </a:rPr>
            </a:br>
            <a:br>
              <a:rPr lang="en-GB" b="1" dirty="0">
                <a:latin typeface="Twinkl" pitchFamily="2" charset="0"/>
              </a:rPr>
            </a:br>
            <a:r>
              <a:rPr lang="en-GB" b="1" dirty="0">
                <a:latin typeface="Twinkl" pitchFamily="2" charset="0"/>
              </a:rPr>
              <a:t>a timeline of scientists</a:t>
            </a:r>
          </a:p>
        </p:txBody>
      </p:sp>
      <p:pic>
        <p:nvPicPr>
          <p:cNvPr id="5" name="Picture 4" descr="Logo - Science At Home With Lisa">
            <a:extLst>
              <a:ext uri="{FF2B5EF4-FFF2-40B4-BE49-F238E27FC236}">
                <a16:creationId xmlns:a16="http://schemas.microsoft.com/office/drawing/2014/main" id="{390C8887-A0E8-489F-853F-05FA1219F7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988" y="4515866"/>
            <a:ext cx="4130023" cy="234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11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1859 - Charles Darwin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Darwin portrait public domain. Notebook image public domain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142233" y="1819656"/>
            <a:ext cx="42428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Studied many different types of wildlife, from beetles to barnacles in the UK, to the famous finches &amp; tortoises of the Galapagos Islands.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Realised that naturally occurring </a:t>
            </a:r>
            <a:r>
              <a:rPr lang="en-GB" b="1" dirty="0">
                <a:latin typeface="Twinkl" pitchFamily="2" charset="0"/>
              </a:rPr>
              <a:t>variations</a:t>
            </a:r>
            <a:r>
              <a:rPr lang="en-GB" dirty="0">
                <a:latin typeface="Twinkl" pitchFamily="2" charset="0"/>
              </a:rPr>
              <a:t> between individuals made some more like to survive &amp; breed than others. This, over many generations, lead to changes in species: what we know as </a:t>
            </a:r>
            <a:r>
              <a:rPr lang="en-GB" b="1" dirty="0">
                <a:latin typeface="Twinkl" pitchFamily="2" charset="0"/>
              </a:rPr>
              <a:t>evolution</a:t>
            </a:r>
            <a:r>
              <a:rPr lang="en-GB" dirty="0">
                <a:latin typeface="Twinkl" pitchFamily="2" charset="0"/>
              </a:rPr>
              <a:t>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His work is often summarised as ‘</a:t>
            </a:r>
            <a:r>
              <a:rPr lang="en-GB" b="1" dirty="0">
                <a:latin typeface="Twinkl" pitchFamily="2" charset="0"/>
              </a:rPr>
              <a:t>survival of the fittest</a:t>
            </a:r>
            <a:r>
              <a:rPr lang="en-GB" dirty="0">
                <a:latin typeface="Twinkl" pitchFamily="2" charset="0"/>
              </a:rPr>
              <a:t>’.</a:t>
            </a:r>
          </a:p>
          <a:p>
            <a:endParaRPr lang="en-GB" dirty="0">
              <a:latin typeface="Twinkl" pitchFamily="2" charset="0"/>
            </a:endParaRPr>
          </a:p>
        </p:txBody>
      </p:sp>
      <p:pic>
        <p:nvPicPr>
          <p:cNvPr id="9" name="Content Placeholder 8" descr="Portrait of Charles Darwin as a young man">
            <a:extLst>
              <a:ext uri="{FF2B5EF4-FFF2-40B4-BE49-F238E27FC236}">
                <a16:creationId xmlns:a16="http://schemas.microsoft.com/office/drawing/2014/main" id="{ADF1C8C0-374B-44A6-91AB-71F37059C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4" y="1868424"/>
            <a:ext cx="2836052" cy="379623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2A026C-94AA-4B56-87D0-A23B9D5520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6181" y="1690688"/>
            <a:ext cx="2546963" cy="43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1866 - Gregor Mendel</a:t>
            </a:r>
          </a:p>
        </p:txBody>
      </p:sp>
      <p:pic>
        <p:nvPicPr>
          <p:cNvPr id="5" name="Content Placeholder 4" descr="Gregor Mendel - black &amp; white photo. He has short hair, wears wire-rimmed glasses and his clerical collar is visible above his jacket.">
            <a:extLst>
              <a:ext uri="{FF2B5EF4-FFF2-40B4-BE49-F238E27FC236}">
                <a16:creationId xmlns:a16="http://schemas.microsoft.com/office/drawing/2014/main" id="{9228AC55-8E21-4784-A05E-C16864D32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690688"/>
            <a:ext cx="3206586" cy="4351338"/>
          </a:xfrm>
        </p:spPr>
      </p:pic>
      <p:pic>
        <p:nvPicPr>
          <p:cNvPr id="7" name="Picture 6" descr="illustration of tall &amp; short pea plants. 1st generation are all tall. 2nd generation in ratio 3 tall to 1 short&#10;">
            <a:extLst>
              <a:ext uri="{FF2B5EF4-FFF2-40B4-BE49-F238E27FC236}">
                <a16:creationId xmlns:a16="http://schemas.microsoft.com/office/drawing/2014/main" id="{F44DE0A7-F03A-4F77-A88F-E70E2DE31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249" y="1496563"/>
            <a:ext cx="2679192" cy="45632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Mendel portrait public domain. Pea diagram from Khan Academy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546833" y="1819656"/>
            <a:ext cx="38382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Bred pea plants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Crossed 2 types of parent: </a:t>
            </a:r>
          </a:p>
          <a:p>
            <a:r>
              <a:rPr lang="en-GB" dirty="0">
                <a:latin typeface="Twinkl" pitchFamily="2" charset="0"/>
              </a:rPr>
              <a:t>1</a:t>
            </a:r>
            <a:r>
              <a:rPr lang="en-GB" baseline="30000" dirty="0">
                <a:latin typeface="Twinkl" pitchFamily="2" charset="0"/>
              </a:rPr>
              <a:t>st</a:t>
            </a:r>
            <a:r>
              <a:rPr lang="en-GB" dirty="0">
                <a:latin typeface="Twinkl" pitchFamily="2" charset="0"/>
              </a:rPr>
              <a:t> generation all had the same trait, but 2</a:t>
            </a:r>
            <a:r>
              <a:rPr lang="en-GB" baseline="30000" dirty="0">
                <a:latin typeface="Twinkl" pitchFamily="2" charset="0"/>
              </a:rPr>
              <a:t>nd</a:t>
            </a:r>
            <a:r>
              <a:rPr lang="en-GB" dirty="0">
                <a:latin typeface="Twinkl" pitchFamily="2" charset="0"/>
              </a:rPr>
              <a:t> generation had some with the other trait too. Ratio was always 3:1.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Invented the idea of </a:t>
            </a:r>
            <a:r>
              <a:rPr lang="en-GB" b="1" dirty="0">
                <a:latin typeface="Twinkl" pitchFamily="2" charset="0"/>
              </a:rPr>
              <a:t>genetics</a:t>
            </a:r>
            <a:r>
              <a:rPr lang="en-GB" dirty="0">
                <a:latin typeface="Twinkl" pitchFamily="2" charset="0"/>
              </a:rPr>
              <a:t>, and the terms </a:t>
            </a:r>
            <a:r>
              <a:rPr lang="en-GB" b="1" dirty="0">
                <a:latin typeface="Twinkl" pitchFamily="2" charset="0"/>
              </a:rPr>
              <a:t>dominant</a:t>
            </a:r>
            <a:r>
              <a:rPr lang="en-GB" dirty="0">
                <a:latin typeface="Twinkl" pitchFamily="2" charset="0"/>
              </a:rPr>
              <a:t> and </a:t>
            </a:r>
            <a:r>
              <a:rPr lang="en-GB" b="1" dirty="0">
                <a:latin typeface="Twinkl" pitchFamily="2" charset="0"/>
              </a:rPr>
              <a:t>recessive</a:t>
            </a:r>
            <a:endParaRPr lang="en-GB" dirty="0">
              <a:latin typeface="Twinkl" pitchFamily="2" charset="0"/>
            </a:endParaRPr>
          </a:p>
          <a:p>
            <a:endParaRPr lang="en-GB" b="1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Work not recognised until much later</a:t>
            </a:r>
          </a:p>
          <a:p>
            <a:endParaRPr lang="en-GB" dirty="0">
              <a:latin typeface="Twink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2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1869 – Friedrich Miescher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Miescher portrait public domain. Photo of </a:t>
            </a:r>
            <a:r>
              <a:rPr lang="en-GB" sz="1000" dirty="0" err="1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nuclein</a:t>
            </a: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 sample public domain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298535" y="2274762"/>
            <a:ext cx="47343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anose="020B0604020202020204" pitchFamily="34" charset="0"/>
              </a:rPr>
              <a:t>A Swiss chemist, he studied the pus from hospital bandages (!) to find out more about the proteins inside white blood cells.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Discovered an entirely new type of molecule that contained lots of phosphorus and was not a protein.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called it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nuclein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would be </a:t>
            </a:r>
            <a:r>
              <a:rPr lang="en-US" altLang="en-US" dirty="0">
                <a:latin typeface="Arial" panose="020B0604020202020204" pitchFamily="34" charset="0"/>
              </a:rPr>
              <a:t>decade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 before other scientists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realised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its importance. We now call it DNA. </a:t>
            </a:r>
          </a:p>
          <a:p>
            <a:endParaRPr lang="en-GB" dirty="0">
              <a:latin typeface="Twinkl" pitchFamily="2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48C50D0-1EFD-4BDA-854E-D6380B6C4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8399"/>
            <a:ext cx="133540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E41C33-0C2F-4587-9C7E-68E38939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59" y="2118546"/>
            <a:ext cx="2679192" cy="36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C93200-EDDF-48A4-B3D8-37AA87AA1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7048" y="1554480"/>
            <a:ext cx="1239007" cy="51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20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1905 – William Bateson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Both photos – public domain. Group is Bateson, his wife &amp; her sister: both active researchers</a:t>
            </a:r>
            <a:endParaRPr lang="en-GB" sz="1000" dirty="0">
              <a:solidFill>
                <a:srgbClr val="0070C0"/>
              </a:solidFill>
              <a:latin typeface="Twinkl" pitchFamily="2" charset="0"/>
            </a:endParaRP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3675888" y="1725961"/>
            <a:ext cx="38587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Bateson led a group of researchers at Newham College, Cambridge (mostly women – very unusual at the time) who did research into how characteristics were passed from parent to offspring.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His work led to the rediscovery of Mendel’s work.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He invented the word </a:t>
            </a:r>
            <a:r>
              <a:rPr lang="en-GB" b="1" dirty="0">
                <a:latin typeface="Twinkl" pitchFamily="2" charset="0"/>
              </a:rPr>
              <a:t>genetics</a:t>
            </a:r>
            <a:r>
              <a:rPr lang="en-GB" dirty="0">
                <a:latin typeface="Twinkl" pitchFamily="2" charset="0"/>
              </a:rPr>
              <a:t> in 1905, from the Greek word </a:t>
            </a:r>
            <a:r>
              <a:rPr lang="en-GB" i="1" dirty="0" err="1">
                <a:latin typeface="Twinkl" pitchFamily="2" charset="0"/>
              </a:rPr>
              <a:t>genno</a:t>
            </a:r>
            <a:r>
              <a:rPr lang="en-GB" dirty="0">
                <a:latin typeface="Twinkl" pitchFamily="2" charset="0"/>
              </a:rPr>
              <a:t> meaning ‘to give birth’.</a:t>
            </a:r>
          </a:p>
        </p:txBody>
      </p:sp>
      <p:pic>
        <p:nvPicPr>
          <p:cNvPr id="4" name="Picture 3" descr="An old photo of a person in a suit and tie&#10;&#10;Description automatically generated">
            <a:extLst>
              <a:ext uri="{FF2B5EF4-FFF2-40B4-BE49-F238E27FC236}">
                <a16:creationId xmlns:a16="http://schemas.microsoft.com/office/drawing/2014/main" id="{ACC4FFB3-A650-40D8-8AE9-C7E39CA50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11" y="1564547"/>
            <a:ext cx="2857500" cy="4114800"/>
          </a:xfrm>
          <a:prstGeom prst="rect">
            <a:avLst/>
          </a:prstGeom>
        </p:spPr>
      </p:pic>
      <p:pic>
        <p:nvPicPr>
          <p:cNvPr id="7" name="Picture 6" descr="Bateson, his wife Beatrice, &amp; her sister Florence Durham">
            <a:extLst>
              <a:ext uri="{FF2B5EF4-FFF2-40B4-BE49-F238E27FC236}">
                <a16:creationId xmlns:a16="http://schemas.microsoft.com/office/drawing/2014/main" id="{BF8262C9-F031-4A67-803A-AFAFE5AD3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785" y="1812320"/>
            <a:ext cx="3770903" cy="37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7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1944 – Oswald Avery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9828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Avery photo </a:t>
            </a:r>
            <a:r>
              <a:rPr lang="en-GB" sz="1000" dirty="0">
                <a:solidFill>
                  <a:srgbClr val="0070C0"/>
                </a:solidFill>
                <a:latin typeface="Twinkl" pitchFamily="2" charset="0"/>
              </a:rPr>
              <a:t>- R</a:t>
            </a:r>
            <a:r>
              <a:rPr lang="en-GB" sz="1000" dirty="0">
                <a:solidFill>
                  <a:srgbClr val="0070C0"/>
                </a:solidFill>
              </a:rPr>
              <a:t>ockefeller Institute for Medical Research. Streptococcus image public domain from </a:t>
            </a:r>
            <a:r>
              <a:rPr lang="en-GB" sz="1000" dirty="0" err="1">
                <a:solidFill>
                  <a:srgbClr val="0070C0"/>
                </a:solidFill>
              </a:rPr>
              <a:t>Centers</a:t>
            </a:r>
            <a:r>
              <a:rPr lang="en-GB" sz="1000" dirty="0">
                <a:solidFill>
                  <a:srgbClr val="0070C0"/>
                </a:solidFill>
              </a:rPr>
              <a:t> for Disease Control and Prevention's Public Health Image Library  </a:t>
            </a:r>
            <a:endParaRPr lang="en-GB" sz="1000" dirty="0">
              <a:solidFill>
                <a:srgbClr val="0070C0"/>
              </a:solidFill>
              <a:latin typeface="Twinkl" pitchFamily="2" charset="0"/>
            </a:endParaRP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546833" y="1819656"/>
            <a:ext cx="36827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Working with the bacteria that can cause pneumonia, Oswald proved that it was the DNA in cells that carried information from parent to offspring. 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Before this, scientists had assumed that the information was carried by proteins.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A668C7-B068-4B10-BB84-23749F194E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464" y="1888621"/>
            <a:ext cx="2879712" cy="4042396"/>
          </a:xfrm>
          <a:prstGeom prst="rect">
            <a:avLst/>
          </a:prstGeom>
        </p:spPr>
      </p:pic>
      <p:pic>
        <p:nvPicPr>
          <p:cNvPr id="4" name="Picture 3" descr="Streptococcus - the type of bacteria that Avery worked with">
            <a:extLst>
              <a:ext uri="{FF2B5EF4-FFF2-40B4-BE49-F238E27FC236}">
                <a16:creationId xmlns:a16="http://schemas.microsoft.com/office/drawing/2014/main" id="{2997B251-6095-44E0-ACCE-250911A28B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7986" y="2011681"/>
            <a:ext cx="3262477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15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1950 – Erwin Chargaff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Photo of Chargaff – available for Fair Use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178808" y="1819656"/>
            <a:ext cx="694943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Born in Austria-Hungary, Chargaff worked in France, America and Germany, but moved permanently to America after the rise of Adolf Hitler: Chargaff was Jewish.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He discovered that the detailed make-up of DNA was slightly different for every species. 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He also found that for any species, there was always the same amount of Adenine as Thymine, and the same amount of Guanine as Cytosine. 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This was a vital clue to discovering the structure of DNA, although Chargaff himself didn’t directly suggest the A-T and C-G bonding.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i="1" dirty="0">
                <a:latin typeface="Twinkl" pitchFamily="2" charset="0"/>
              </a:rPr>
              <a:t>In 1952, he chatted informally about his work with two other scientists – James Watson &amp; Francis Crick…</a:t>
            </a:r>
          </a:p>
          <a:p>
            <a:endParaRPr lang="en-GB" dirty="0">
              <a:latin typeface="Twinkl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C9CEA-CCCF-407B-8309-792F160DC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42" y="1819656"/>
            <a:ext cx="250507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19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1952 – Rosalind Franklin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39894" y="6418650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Franklin – Vittorio </a:t>
            </a:r>
            <a:r>
              <a:rPr lang="en-GB" sz="1000" dirty="0" err="1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Luzzati</a:t>
            </a: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, Photo 51 – King’s College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3806953" y="1819656"/>
            <a:ext cx="43860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Working alongside Maurice Wilkins, and with a student, Raymond Gosling, she used x-rays to take photographs of pure crystals of molecules, including DNA.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The X-shape showed that the molecule was a helix. The distance between the bars showed the size of the gaps between the ‘base pairs’. The pattern also indicated that the phosphate/sugar chain was on the outside of the molecule.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In 1953, Wilkins showed Photo 51 to James Watson, without Franklin’s knowledge.</a:t>
            </a:r>
          </a:p>
          <a:p>
            <a:endParaRPr lang="en-GB" dirty="0">
              <a:latin typeface="Twinkl" pitchFamily="2" charset="0"/>
            </a:endParaRPr>
          </a:p>
        </p:txBody>
      </p:sp>
      <p:pic>
        <p:nvPicPr>
          <p:cNvPr id="4" name="Picture 3" descr="Photo 51 - bars in an X shape which indicate that DNA was a helix&#10;">
            <a:extLst>
              <a:ext uri="{FF2B5EF4-FFF2-40B4-BE49-F238E27FC236}">
                <a16:creationId xmlns:a16="http://schemas.microsoft.com/office/drawing/2014/main" id="{68664450-0D11-4DB5-A94D-BB1A97A309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5048" y="1690688"/>
            <a:ext cx="3609594" cy="3609594"/>
          </a:xfrm>
          <a:prstGeom prst="rect">
            <a:avLst/>
          </a:prstGeom>
        </p:spPr>
      </p:pic>
      <p:pic>
        <p:nvPicPr>
          <p:cNvPr id="13" name="Picture 12" descr="Rosalind Franklin - in a dress holding 2 crucibles.">
            <a:extLst>
              <a:ext uri="{FF2B5EF4-FFF2-40B4-BE49-F238E27FC236}">
                <a16:creationId xmlns:a16="http://schemas.microsoft.com/office/drawing/2014/main" id="{CA31520A-F5B5-4D66-9118-65CFA12F40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358" y="2144071"/>
            <a:ext cx="3221113" cy="25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2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1953 – James Watson &amp; Francis Crick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Twinkl" pitchFamily="2" charset="0"/>
              </a:rPr>
              <a:t>Crick on left, Watson on right – pic Uni of Cambridge. Model – Science Museum</a:t>
            </a: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4480560" y="1819656"/>
            <a:ext cx="39730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Chargaff’s work on the A-T and C-G ratios, and information from Franklin’s photo 51, Watson &amp; Crick built models to work out the structure of DNA. </a:t>
            </a:r>
          </a:p>
          <a:p>
            <a:endParaRPr lang="en-GB" dirty="0"/>
          </a:p>
          <a:p>
            <a:r>
              <a:rPr lang="en-GB" dirty="0"/>
              <a:t>In February 1953, they found the correct model. Excited, they announced their findings to colleagues having lunch in The Eagle pub in Cambridge!</a:t>
            </a:r>
          </a:p>
          <a:p>
            <a:endParaRPr lang="en-GB" dirty="0"/>
          </a:p>
          <a:p>
            <a:r>
              <a:rPr lang="en-GB" dirty="0"/>
              <a:t>In 1962, they were awarded the Nobel Prize, along with Wilkins. Franklin did not receive the prize because she died in 1958, from cancer.</a:t>
            </a:r>
          </a:p>
          <a:p>
            <a:endParaRPr lang="en-GB" dirty="0"/>
          </a:p>
          <a:p>
            <a:endParaRPr lang="en-GB" dirty="0">
              <a:latin typeface="Twinkl" pitchFamily="2" charset="0"/>
            </a:endParaRPr>
          </a:p>
        </p:txBody>
      </p:sp>
      <p:pic>
        <p:nvPicPr>
          <p:cNvPr id="4" name="Picture 3" descr="Watson &amp; Cricks original model of DNA&#10;">
            <a:extLst>
              <a:ext uri="{FF2B5EF4-FFF2-40B4-BE49-F238E27FC236}">
                <a16:creationId xmlns:a16="http://schemas.microsoft.com/office/drawing/2014/main" id="{0ADD8498-EB07-498D-8ACF-316EA59601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8489" y="1591056"/>
            <a:ext cx="3202067" cy="4133088"/>
          </a:xfrm>
          <a:prstGeom prst="rect">
            <a:avLst/>
          </a:prstGeom>
        </p:spPr>
      </p:pic>
      <p:pic>
        <p:nvPicPr>
          <p:cNvPr id="13" name="Picture 12" descr="Two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96E5022C-EF1E-460F-B9ED-F16500B603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444" y="1591056"/>
            <a:ext cx="3835886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6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6FB5-DE6C-4EBE-88C2-D893A125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2" charset="0"/>
              </a:rPr>
              <a:t>Post script 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75530-CB03-4F4B-B932-FB660F7B6B6A}"/>
              </a:ext>
            </a:extLst>
          </p:cNvPr>
          <p:cNvSpPr txBox="1"/>
          <p:nvPr/>
        </p:nvSpPr>
        <p:spPr>
          <a:xfrm>
            <a:off x="358182" y="6369764"/>
            <a:ext cx="764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solidFill>
                  <a:srgbClr val="0070C0"/>
                </a:solidFill>
                <a:effectLst/>
              </a:rPr>
              <a:t>image © Airbus/ Max Alexander</a:t>
            </a:r>
            <a:endParaRPr lang="en-GB" sz="1000" dirty="0">
              <a:solidFill>
                <a:srgbClr val="0070C0"/>
              </a:solidFill>
              <a:latin typeface="Twinkl" pitchFamily="2" charset="0"/>
            </a:endParaRPr>
          </a:p>
        </p:txBody>
      </p:sp>
      <p:pic>
        <p:nvPicPr>
          <p:cNvPr id="10" name="Picture 9" descr="A picture containing drawing, meter&#10;&#10;Description automatically generated">
            <a:extLst>
              <a:ext uri="{FF2B5EF4-FFF2-40B4-BE49-F238E27FC236}">
                <a16:creationId xmlns:a16="http://schemas.microsoft.com/office/drawing/2014/main" id="{540DC3EC-76ED-45AA-A87D-53A37E1B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15" y="243493"/>
            <a:ext cx="1209001" cy="687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E745C-9F31-41A4-A849-01796E5D05E4}"/>
              </a:ext>
            </a:extLst>
          </p:cNvPr>
          <p:cNvSpPr txBox="1"/>
          <p:nvPr/>
        </p:nvSpPr>
        <p:spPr>
          <a:xfrm>
            <a:off x="922789" y="1819656"/>
            <a:ext cx="78097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The next rover to be sent to planet Mars will be searching for signs of life.</a:t>
            </a:r>
          </a:p>
          <a:p>
            <a:endParaRPr lang="en-GB" dirty="0">
              <a:latin typeface="Twinkl" pitchFamily="2" charset="0"/>
            </a:endParaRPr>
          </a:p>
          <a:p>
            <a:r>
              <a:rPr lang="en-GB" dirty="0">
                <a:latin typeface="Twinkl" pitchFamily="2" charset="0"/>
              </a:rPr>
              <a:t>It is called … </a:t>
            </a:r>
          </a:p>
          <a:p>
            <a:endParaRPr lang="en-GB" dirty="0">
              <a:latin typeface="Twinkl" pitchFamily="2" charset="0"/>
            </a:endParaRPr>
          </a:p>
          <a:p>
            <a:endParaRPr lang="en-GB" dirty="0">
              <a:latin typeface="Twinkl" pitchFamily="2" charset="0"/>
            </a:endParaRPr>
          </a:p>
          <a:p>
            <a:endParaRPr lang="en-GB" dirty="0">
              <a:latin typeface="Twinkl" pitchFamily="2" charset="0"/>
            </a:endParaRPr>
          </a:p>
          <a:p>
            <a:r>
              <a:rPr lang="en-GB" sz="2400" b="1" dirty="0">
                <a:latin typeface="Twinkl" pitchFamily="2" charset="0"/>
              </a:rPr>
              <a:t>Rosalind Franklin </a:t>
            </a:r>
          </a:p>
        </p:txBody>
      </p:sp>
      <p:pic>
        <p:nvPicPr>
          <p:cNvPr id="5" name="Picture 4" descr="Tim Peake with replica of Mars rover Rosalind Franklin&#10;">
            <a:extLst>
              <a:ext uri="{FF2B5EF4-FFF2-40B4-BE49-F238E27FC236}">
                <a16:creationId xmlns:a16="http://schemas.microsoft.com/office/drawing/2014/main" id="{DD7F3F5E-B27E-439A-A569-A510487D42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624" y="2471610"/>
            <a:ext cx="6029872" cy="40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37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13326</TotalTime>
  <Words>768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Twinkl</vt:lpstr>
      <vt:lpstr>Office Theme</vt:lpstr>
      <vt:lpstr>The Story of DNA   a timeline of scientists</vt:lpstr>
      <vt:lpstr>1859 - Charles Darwin</vt:lpstr>
      <vt:lpstr>1866 - Gregor Mendel</vt:lpstr>
      <vt:lpstr>1869 – Friedrich Miescher</vt:lpstr>
      <vt:lpstr>1905 – William Bateson</vt:lpstr>
      <vt:lpstr>1944 – Oswald Avery</vt:lpstr>
      <vt:lpstr>1950 – Erwin Chargaff</vt:lpstr>
      <vt:lpstr>1952 – Rosalind Franklin</vt:lpstr>
      <vt:lpstr>1953 – James Watson &amp; Francis Crick</vt:lpstr>
      <vt:lpstr>Post script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DNA</dc:title>
  <dc:creator>Lisa Taylor</dc:creator>
  <cp:lastModifiedBy>Lisa Taylor</cp:lastModifiedBy>
  <cp:revision>38</cp:revision>
  <dcterms:created xsi:type="dcterms:W3CDTF">2020-06-26T13:55:38Z</dcterms:created>
  <dcterms:modified xsi:type="dcterms:W3CDTF">2020-07-06T15:15:14Z</dcterms:modified>
</cp:coreProperties>
</file>